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8" r:id="rId3"/>
    <p:sldId id="281" r:id="rId4"/>
    <p:sldId id="259" r:id="rId5"/>
    <p:sldId id="263" r:id="rId6"/>
    <p:sldId id="264" r:id="rId7"/>
    <p:sldId id="265" r:id="rId8"/>
    <p:sldId id="267" r:id="rId9"/>
    <p:sldId id="268" r:id="rId10"/>
    <p:sldId id="278" r:id="rId11"/>
    <p:sldId id="282" r:id="rId12"/>
    <p:sldId id="283" r:id="rId13"/>
    <p:sldId id="272" r:id="rId14"/>
    <p:sldId id="279" r:id="rId15"/>
    <p:sldId id="280" r:id="rId16"/>
    <p:sldId id="271" r:id="rId17"/>
    <p:sldId id="270" r:id="rId18"/>
    <p:sldId id="273" r:id="rId19"/>
    <p:sldId id="277" r:id="rId20"/>
  </p:sldIdLst>
  <p:sldSz cx="9144000" cy="5143500" type="screen16x9"/>
  <p:notesSz cx="6858000" cy="9144000"/>
  <p:embeddedFontLst>
    <p:embeddedFont>
      <p:font typeface="Merriweather" panose="00000500000000000000" pitchFamily="2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Wingdings 3" panose="05040102010807070707" pitchFamily="18" charset="2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005">
          <p15:clr>
            <a:srgbClr val="A4A3A4"/>
          </p15:clr>
        </p15:guide>
        <p15:guide id="3" pos="391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3005"/>
        <p:guide pos="3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1820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e9a00d068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e9a00d068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e9a00d06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e9a00d06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ba4dea5e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ba4dea5e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ba4dea5e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ba4dea5ec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ba4dea5ec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ba4dea5ec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ba4dea5e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ba4dea5e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ba4dea5e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ba4dea5e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ba4dea5ec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ba4dea5ec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ba4dea5ec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ba4dea5ec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e9a00d06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e9a00d068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e9a00d068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e9a00d068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ba4dea5e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ba4dea5e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gem.ufm.edu/emprendimiento-en-el-mundo/" TargetMode="External"/><Relationship Id="rId3" Type="http://schemas.openxmlformats.org/officeDocument/2006/relationships/hyperlink" Target="https://www.argentina.gob.ar/ciencia/publicaciones/estudios/publicaciones/analisis-tecnologico-sectorial" TargetMode="External"/><Relationship Id="rId7" Type="http://schemas.openxmlformats.org/officeDocument/2006/relationships/hyperlink" Target="https://data.buenosaires.gob.ar/dataset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economia.gob.ar/datos/" TargetMode="External"/><Relationship Id="rId5" Type="http://schemas.openxmlformats.org/officeDocument/2006/relationships/hyperlink" Target="https://www.technologyreview.es/" TargetMode="External"/><Relationship Id="rId4" Type="http://schemas.openxmlformats.org/officeDocument/2006/relationships/hyperlink" Target="https://www.uera.com.a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br>
              <a:rPr lang="es-MX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Oferta-Demanda</a:t>
            </a:r>
            <a:br>
              <a:rPr lang="es-MX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Segmentación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5705475" y="4405200"/>
            <a:ext cx="3126826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i="1" dirty="0">
                <a:solidFill>
                  <a:schemeClr val="lt1"/>
                </a:solidFill>
              </a:rPr>
              <a:t>Mg. Susana Darin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i="1" dirty="0">
                <a:solidFill>
                  <a:schemeClr val="lt1"/>
                </a:solidFill>
              </a:rPr>
              <a:t>2021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chemeClr val="lt1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8950" y="0"/>
            <a:ext cx="2025050" cy="109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B0267-5093-4E32-9BED-354BB2B35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                            SEGMENTACIÓN </a:t>
            </a:r>
            <a:endParaRPr lang="es-AR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20F3E0D-F743-4A66-8008-CD7DDA42C909}"/>
              </a:ext>
            </a:extLst>
          </p:cNvPr>
          <p:cNvSpPr txBox="1"/>
          <p:nvPr/>
        </p:nvSpPr>
        <p:spPr>
          <a:xfrm>
            <a:off x="166200" y="1542420"/>
            <a:ext cx="8520599" cy="1867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Dividir al mercado en grupos homogéneos de consumidores ( individuos/organizaciones)  que pueden requerir bienes tangibles/intangibles diferentes o acciones de marketing distintas.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721F1A4-B7B3-431B-8633-7FAA1706B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110" y="3832933"/>
            <a:ext cx="2287129" cy="1190625"/>
          </a:xfrm>
          <a:prstGeom prst="rect">
            <a:avLst/>
          </a:prstGeom>
        </p:spPr>
      </p:pic>
      <p:pic>
        <p:nvPicPr>
          <p:cNvPr id="8" name="Imagen 3">
            <a:extLst>
              <a:ext uri="{FF2B5EF4-FFF2-40B4-BE49-F238E27FC236}">
                <a16:creationId xmlns:a16="http://schemas.microsoft.com/office/drawing/2014/main" id="{2F515EB6-6F12-4ADB-B38B-E650ADF94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877901"/>
            <a:ext cx="3181350" cy="94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4651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B3244-2A48-4AD9-8211-11AAB834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                              Segmento </a:t>
            </a:r>
            <a:endParaRPr lang="es-AR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18D1941-B2FA-48A7-BB65-78078B871CC9}"/>
              </a:ext>
            </a:extLst>
          </p:cNvPr>
          <p:cNvSpPr txBox="1"/>
          <p:nvPr/>
        </p:nvSpPr>
        <p:spPr>
          <a:xfrm>
            <a:off x="742950" y="1504950"/>
            <a:ext cx="775335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Subgrupo </a:t>
            </a:r>
            <a:r>
              <a:rPr lang="es-MX" altLang="es-A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consumidores u organizaciones que comparten características,  las cuales hacen que tengan conductas similares en sus consumos</a:t>
            </a:r>
          </a:p>
          <a:p>
            <a:pPr marL="0" indent="0" eaLnBrk="1" hangingPunct="1">
              <a:buFont typeface="Wingdings 3" panose="05040102010807070707" pitchFamily="18" charset="2"/>
              <a:buNone/>
            </a:pPr>
            <a:endParaRPr lang="es-MX" altLang="es-AR" sz="2800" dirty="0"/>
          </a:p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Nicho: </a:t>
            </a:r>
            <a:r>
              <a:rPr lang="es-MX" altLang="es-A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 un segmento relativamente pequeño de un mercado que las empresas multinacionales  pueden llegar a despreciar, ignorar o tener dificultades para atender. </a:t>
            </a:r>
            <a:endParaRPr lang="es-AR" altLang="es-A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667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2AF5A-D42B-47F7-8735-3BD476738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                     </a:t>
            </a:r>
            <a:r>
              <a:rPr lang="es-MX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Características de un segmento </a:t>
            </a:r>
            <a:endParaRPr lang="es-AR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8BA17C1-5D16-45DE-8185-74BFD13D3BA4}"/>
              </a:ext>
            </a:extLst>
          </p:cNvPr>
          <p:cNvSpPr txBox="1"/>
          <p:nvPr/>
        </p:nvSpPr>
        <p:spPr>
          <a:xfrm>
            <a:off x="523875" y="2094696"/>
            <a:ext cx="2428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Medible</a:t>
            </a:r>
          </a:p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Accesible</a:t>
            </a:r>
          </a:p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Alcanzable</a:t>
            </a:r>
          </a:p>
          <a:p>
            <a:pPr marL="0" indent="0" eaLnBrk="1" hangingPunct="1">
              <a:buFont typeface="Wingdings 3" panose="05040102010807070707" pitchFamily="18" charset="2"/>
              <a:buNone/>
            </a:pPr>
            <a:r>
              <a:rPr lang="es-MX" altLang="es-A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Rentable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2CFA46-A439-4AC5-9366-4E7FC45EC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03" y="1986876"/>
            <a:ext cx="5054022" cy="25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4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>
            <a:spLocks noGrp="1"/>
          </p:cNvSpPr>
          <p:nvPr>
            <p:ph type="title"/>
          </p:nvPr>
        </p:nvSpPr>
        <p:spPr>
          <a:xfrm>
            <a:off x="311700" y="3274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            Segmentación de consumidores</a:t>
            </a:r>
            <a:endParaRPr dirty="0"/>
          </a:p>
        </p:txBody>
      </p:sp>
      <p:sp>
        <p:nvSpPr>
          <p:cNvPr id="187" name="Google Shape;187;p29"/>
          <p:cNvSpPr txBox="1"/>
          <p:nvPr/>
        </p:nvSpPr>
        <p:spPr>
          <a:xfrm>
            <a:off x="914400" y="1533525"/>
            <a:ext cx="6063525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Por ventajas, utilidad o beneficio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Geográfica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Psicográfica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Demográfica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Conductual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★"/>
            </a:pPr>
            <a:r>
              <a:rPr lang="es-419" sz="28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Por generaciones</a:t>
            </a:r>
            <a:endParaRPr sz="28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425" y="2113025"/>
            <a:ext cx="4448874" cy="250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7A3FCC0-0E4A-4B18-A865-00B354F37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49" y="1528762"/>
            <a:ext cx="6731785" cy="316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70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5D7F60D-80C6-44EB-BA63-58BB4E453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1633537"/>
            <a:ext cx="782002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55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Variables de la segmentación internacional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00" y="1295525"/>
            <a:ext cx="7916324" cy="3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1825" y="66675"/>
            <a:ext cx="5857875" cy="4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5C10523-6EB4-468F-94B7-96EB0B06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" y="1604962"/>
            <a:ext cx="2924175" cy="147417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311725" y="1207199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Crecimiento del   mercado </a:t>
            </a:r>
            <a:b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Matriz de análisis</a:t>
            </a:r>
            <a:b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unidad estratégica de negocio</a:t>
            </a:r>
            <a:b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07AD8D3-7D51-40F1-B051-ACD30827E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805" y="701849"/>
            <a:ext cx="4699125" cy="401302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Algunas fuentes para consultar </a:t>
            </a:r>
            <a:endParaRPr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Agencia Argentina de Inversiones y Comercio Internacional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Cámara Argentina de Comercio (CAC)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Cámaras binacionales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CACE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CESSI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SEPYME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INDEC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GALLUP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NIELSEN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ASEA asociación de Emprendedores de Argentina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ADVA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dirty="0"/>
              <a:t>UIA  Unión Industrial Argentina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s-419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s-419"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body" idx="2"/>
          </p:nvPr>
        </p:nvSpPr>
        <p:spPr>
          <a:xfrm>
            <a:off x="4832400" y="1304925"/>
            <a:ext cx="3999900" cy="3676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3"/>
              </a:rPr>
              <a:t>Análisis tecnológico sectorial | Argentina.gob.ar</a:t>
            </a:r>
            <a:endParaRPr lang="es-AR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4"/>
              </a:rPr>
              <a:t>Unión de Emprendedores | Unión de Emprendedores de la República Argentina (uera.com.ar)</a:t>
            </a:r>
            <a:endParaRPr lang="es-AR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5"/>
              </a:rPr>
              <a:t>MIT </a:t>
            </a:r>
            <a:r>
              <a:rPr lang="es-AR" dirty="0" err="1">
                <a:hlinkClick r:id="rId5"/>
              </a:rPr>
              <a:t>Technology</a:t>
            </a:r>
            <a:r>
              <a:rPr lang="es-AR" dirty="0">
                <a:hlinkClick r:id="rId5"/>
              </a:rPr>
              <a:t> </a:t>
            </a:r>
            <a:r>
              <a:rPr lang="es-AR" dirty="0" err="1">
                <a:hlinkClick r:id="rId5"/>
              </a:rPr>
              <a:t>Review</a:t>
            </a:r>
            <a:r>
              <a:rPr lang="es-AR" dirty="0">
                <a:hlinkClick r:id="rId5"/>
              </a:rPr>
              <a:t> |</a:t>
            </a:r>
            <a:endParaRPr lang="es-AR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6"/>
              </a:rPr>
              <a:t>Datos Económicos - Ministerio de Economía (economia.gob.ar)</a:t>
            </a:r>
            <a:endParaRPr lang="es-AR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7"/>
              </a:rPr>
              <a:t>Buenos Aires Data – </a:t>
            </a:r>
            <a:r>
              <a:rPr lang="es-AR" dirty="0" err="1">
                <a:hlinkClick r:id="rId7"/>
              </a:rPr>
              <a:t>Datasets</a:t>
            </a:r>
            <a:endParaRPr lang="es-AR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 dirty="0">
                <a:hlinkClick r:id="rId8"/>
              </a:rPr>
              <a:t>Global </a:t>
            </a:r>
            <a:r>
              <a:rPr lang="es-AR" dirty="0" err="1">
                <a:hlinkClick r:id="rId8"/>
              </a:rPr>
              <a:t>Entrepreneurship</a:t>
            </a:r>
            <a:r>
              <a:rPr lang="es-AR" dirty="0">
                <a:hlinkClick r:id="rId8"/>
              </a:rPr>
              <a:t> Monitor (ufm.edu)</a:t>
            </a:r>
            <a:endParaRPr lang="es-419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828259" y="285425"/>
            <a:ext cx="6641815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420" dirty="0"/>
              <a:t>Aspectos a considerar</a:t>
            </a:r>
            <a:endParaRPr sz="2420" dirty="0"/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l="27422" t="20507" r="28792" b="17500"/>
          <a:stretch/>
        </p:blipFill>
        <p:spPr>
          <a:xfrm>
            <a:off x="1499191" y="754912"/>
            <a:ext cx="6315738" cy="410316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1625663" y="4813050"/>
            <a:ext cx="610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Fuente: Global Negotiator</a:t>
            </a:r>
            <a:endParaRPr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31EF7-16F0-4A4E-9B10-2817456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                        Investigar el mercado </a:t>
            </a:r>
            <a:endParaRPr lang="es-AR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14D2B45-360E-45F7-9E58-3448D9BCC8F0}"/>
              </a:ext>
            </a:extLst>
          </p:cNvPr>
          <p:cNvSpPr txBox="1"/>
          <p:nvPr/>
        </p:nvSpPr>
        <p:spPr>
          <a:xfrm>
            <a:off x="381000" y="1352550"/>
            <a:ext cx="845132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Evaluar la viabilidad de la idea de negocio</a:t>
            </a: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Identificar situaciones de oportunidad/ amenaza</a:t>
            </a: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Definir y analizar los atributos del producto (tangible e intangible)</a:t>
            </a:r>
          </a:p>
          <a:p>
            <a:pPr algn="l" fontAlgn="base"/>
            <a:r>
              <a:rPr lang="es-AR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Obtener la información necesaria para elaborar e implementar </a:t>
            </a:r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</a:t>
            </a:r>
            <a:r>
              <a:rPr lang="es-AR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plan de negocios adecuado. </a:t>
            </a: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Identificar características del mercado/ oferta –demanda/ segmentar</a:t>
            </a: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Conocer a la competencia </a:t>
            </a:r>
            <a:endParaRPr lang="es-AR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s-AR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educir la percepción de riesgo de la actividad comercial con decisiones más acertadas. </a:t>
            </a:r>
            <a:endParaRPr lang="es-AR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s-AR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Definir objetivos</a:t>
            </a: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Definir posicionamiento </a:t>
            </a:r>
            <a:endParaRPr lang="es-AR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s-A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Diseñar y seleccionar estrategias , entre otras</a:t>
            </a:r>
            <a:endParaRPr lang="es-AR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771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2423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Evaluación y comprensión de la dinámica del mercado</a:t>
            </a:r>
            <a:endParaRPr dirty="0"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425" y="1319125"/>
            <a:ext cx="6370300" cy="370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075" y="3172848"/>
            <a:ext cx="2462925" cy="201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t="36500" r="48413" b="25430"/>
          <a:stretch/>
        </p:blipFill>
        <p:spPr>
          <a:xfrm>
            <a:off x="6566075" y="0"/>
            <a:ext cx="2577925" cy="121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628975" cy="4387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1967022" y="4521400"/>
            <a:ext cx="6324077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Herramientas para la investigación de mercados</a:t>
            </a:r>
            <a:endParaRPr dirty="0"/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6">
            <a:alphaModFix/>
          </a:blip>
          <a:srcRect l="860" t="22481" r="74468" b="43289"/>
          <a:stretch/>
        </p:blipFill>
        <p:spPr>
          <a:xfrm>
            <a:off x="4794300" y="3043350"/>
            <a:ext cx="1771776" cy="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7600" y="-11"/>
            <a:ext cx="2577924" cy="1433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90850" y="1300576"/>
            <a:ext cx="3650250" cy="165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255180" y="500925"/>
            <a:ext cx="3925769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Análisis y selección de mercados</a:t>
            </a:r>
            <a:endParaRPr dirty="0"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377900" cy="4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i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i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justificación de la selección de un mercado en el cual queremos insertar un determinado producto (tangible o intangible) </a:t>
            </a:r>
            <a:r>
              <a:rPr lang="es-419" sz="3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basa en la evaluación estimativa de los potenciales consumidores </a:t>
            </a:r>
            <a:r>
              <a:rPr lang="es-419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en las oportunidades de negocio en función del </a:t>
            </a:r>
            <a:r>
              <a:rPr lang="es-419" sz="3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volumen de ventas previsible.</a:t>
            </a:r>
            <a:endParaRPr sz="3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38" y="1719850"/>
            <a:ext cx="3309730" cy="182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0" y="550500"/>
            <a:ext cx="43113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  Factores a considerar </a:t>
            </a:r>
            <a:endParaRPr dirty="0"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4533150" y="148725"/>
            <a:ext cx="4539300" cy="49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419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Análisis FODA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Fortalezas y debilidades       Internas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Oportunidades y Amenazas  Externas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419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Demanda: </a:t>
            </a:r>
            <a:r>
              <a:rPr lang="es-419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características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419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Oferta: </a:t>
            </a:r>
            <a:r>
              <a:rPr lang="es-419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Competidores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419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Relación Oferta-Demanda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419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Relación producto-demanda-segmento 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419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Potencial de mi producto </a:t>
            </a:r>
            <a:r>
              <a:rPr lang="es-419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(tangible/intangible) 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MX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MX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Creación de valor</a:t>
            </a:r>
            <a:endParaRPr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25" y="1595350"/>
            <a:ext cx="2620423" cy="177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0" y="646375"/>
            <a:ext cx="4335000" cy="21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/>
              <a:t>Etapas e indicadores del proceso de selección de mercados</a:t>
            </a:r>
            <a:endParaRPr b="1" dirty="0"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l="17318" t="21889" r="42507" b="15960"/>
          <a:stretch/>
        </p:blipFill>
        <p:spPr>
          <a:xfrm>
            <a:off x="4335000" y="30988"/>
            <a:ext cx="4947223" cy="5115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2902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Indicadores económicos en la selección de mercados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425" y="1050250"/>
            <a:ext cx="6806026" cy="38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437</Words>
  <Application>Microsoft Office PowerPoint</Application>
  <PresentationFormat>Presentación en pantalla (16:9)</PresentationFormat>
  <Paragraphs>74</Paragraphs>
  <Slides>19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Merriweather</vt:lpstr>
      <vt:lpstr>Arial</vt:lpstr>
      <vt:lpstr>Times New Roman</vt:lpstr>
      <vt:lpstr>Roboto</vt:lpstr>
      <vt:lpstr>Wingdings 3</vt:lpstr>
      <vt:lpstr>Paradigm</vt:lpstr>
      <vt:lpstr>Mercado Oferta-Demanda Segmentación</vt:lpstr>
      <vt:lpstr>Aspectos a considerar</vt:lpstr>
      <vt:lpstr>                         Investigar el mercado </vt:lpstr>
      <vt:lpstr>Evaluación y comprensión de la dinámica del mercado</vt:lpstr>
      <vt:lpstr>Presentación de PowerPoint</vt:lpstr>
      <vt:lpstr>Análisis y selección de mercados</vt:lpstr>
      <vt:lpstr>  Factores a considerar </vt:lpstr>
      <vt:lpstr>Etapas e indicadores del proceso de selección de mercados</vt:lpstr>
      <vt:lpstr>Indicadores económicos en la selección de mercados </vt:lpstr>
      <vt:lpstr>                             SEGMENTACIÓN </vt:lpstr>
      <vt:lpstr>                               Segmento </vt:lpstr>
      <vt:lpstr>                     Características de un segmento </vt:lpstr>
      <vt:lpstr>            Segmentación de consumidores</vt:lpstr>
      <vt:lpstr>Presentación de PowerPoint</vt:lpstr>
      <vt:lpstr>Presentación de PowerPoint</vt:lpstr>
      <vt:lpstr>Variables de la segmentación internacional </vt:lpstr>
      <vt:lpstr>Presentación de PowerPoint</vt:lpstr>
      <vt:lpstr>Crecimiento del   mercado  Matriz de análisis de unidad estratégica de negocio   </vt:lpstr>
      <vt:lpstr>Algunas fuentes para consultar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Evaluación de potenciales mercados- metas para productos/servicios y las mejores estrategias</dc:title>
  <dc:creator>soporte</dc:creator>
  <cp:lastModifiedBy>Fazzito, Franco</cp:lastModifiedBy>
  <cp:revision>3</cp:revision>
  <dcterms:modified xsi:type="dcterms:W3CDTF">2021-09-21T22:56:03Z</dcterms:modified>
</cp:coreProperties>
</file>